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1" r:id="rId6"/>
    <p:sldId id="260" r:id="rId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2690342-BE4F-402E-9187-33B95BFB9AA8}" type="datetimeFigureOut">
              <a:rPr lang="en-US" smtClean="0"/>
              <a:pPr/>
              <a:t>3/13/2012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78349EB-A620-467A-B8BE-DA78AF02A59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traight Connector 3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9" name="Title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EF7000-82A8-4C1B-9613-8E937AA3FE10}" type="datetimeFigureOut">
              <a:rPr lang="en-US" smtClean="0"/>
              <a:pPr>
                <a:defRPr/>
              </a:pPr>
              <a:t>3/13/2012</a:t>
            </a:fld>
            <a:endParaRPr lang="en-US"/>
          </a:p>
        </p:txBody>
      </p:sp>
      <p:sp>
        <p:nvSpPr>
          <p:cNvPr id="6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14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65AFC8-CCA1-4D00-92F4-C122B53271C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AC30FF-20A7-43C3-A7DB-967BA2A9B165}" type="datetimeFigureOut">
              <a:rPr lang="en-US" smtClean="0"/>
              <a:pPr>
                <a:defRPr/>
              </a:pPr>
              <a:t>3/13/2012</a:t>
            </a:fld>
            <a:endParaRPr lang="en-US"/>
          </a:p>
        </p:txBody>
      </p:sp>
      <p:sp>
        <p:nvSpPr>
          <p:cNvPr id="5" name="Footer Placeholder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B82923-FA1F-4B56-84FB-7F4A2E7BD43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2CE931-DDA7-4147-9753-BB891DEC8265}" type="datetimeFigureOut">
              <a:rPr lang="en-US" smtClean="0"/>
              <a:pPr>
                <a:defRPr/>
              </a:pPr>
              <a:t>3/13/2012</a:t>
            </a:fld>
            <a:endParaRPr lang="en-US"/>
          </a:p>
        </p:txBody>
      </p:sp>
      <p:sp>
        <p:nvSpPr>
          <p:cNvPr id="5" name="Footer Placeholder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F7451C-67F6-464B-BEDE-AA5389673AF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7" name="Content Placeholder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D097D6-D70E-4EDC-B0F7-5F2B9C60450A}" type="datetimeFigureOut">
              <a:rPr lang="en-US" smtClean="0"/>
              <a:pPr>
                <a:defRPr/>
              </a:pPr>
              <a:t>3/13/2012</a:t>
            </a:fld>
            <a:endParaRPr lang="en-US"/>
          </a:p>
        </p:txBody>
      </p:sp>
      <p:sp>
        <p:nvSpPr>
          <p:cNvPr id="5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5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2125C4-E28C-4ED0-BAAF-9C6246B3118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traight Connector 3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18A9A1-87D6-46FB-8552-BF86C6F36462}" type="datetimeFigureOut">
              <a:rPr lang="en-US" smtClean="0"/>
              <a:pPr>
                <a:defRPr/>
              </a:pPr>
              <a:t>3/13/2012</a:t>
            </a:fld>
            <a:endParaRPr lang="en-US"/>
          </a:p>
        </p:txBody>
      </p:sp>
      <p:sp>
        <p:nvSpPr>
          <p:cNvPr id="7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D6A9DA-E38B-4FF1-B6AB-78E532206A1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434C5E-0C2F-4F93-9CD2-2AC3754264E4}" type="datetimeFigureOut">
              <a:rPr lang="en-US" smtClean="0"/>
              <a:pPr>
                <a:defRPr/>
              </a:pPr>
              <a:t>3/13/2012</a:t>
            </a:fld>
            <a:endParaRPr lang="en-US"/>
          </a:p>
        </p:txBody>
      </p:sp>
      <p:sp>
        <p:nvSpPr>
          <p:cNvPr id="6" name="Footer Placeholder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60DFDB-70EE-4589-950E-C921B7F385E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9" name="Title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28" name="Content Placeholder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379232-48D7-454B-8B20-7FBFC006D419}" type="datetimeFigureOut">
              <a:rPr lang="en-US" smtClean="0"/>
              <a:pPr>
                <a:defRPr/>
              </a:pPr>
              <a:t>3/13/2012</a:t>
            </a:fld>
            <a:endParaRPr lang="en-US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BB5773-290E-4199-BC02-C96635DCB72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F9AEA7-D7C0-4F51-A041-98F6C9BB19CA}" type="datetimeFigureOut">
              <a:rPr lang="en-US" smtClean="0"/>
              <a:pPr>
                <a:defRPr/>
              </a:pPr>
              <a:t>3/13/2012</a:t>
            </a:fld>
            <a:endParaRPr lang="en-US"/>
          </a:p>
        </p:txBody>
      </p:sp>
      <p:sp>
        <p:nvSpPr>
          <p:cNvPr id="4" name="Footer Placeholder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FA13D8-A0DE-4BF2-8FD1-A1217583ED8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4A23F2-B0E9-4A0C-A029-7FC4E6C6C360}" type="datetimeFigureOut">
              <a:rPr lang="en-US" smtClean="0"/>
              <a:pPr>
                <a:defRPr/>
              </a:pPr>
              <a:t>3/13/2012</a:t>
            </a:fld>
            <a:endParaRPr lang="en-US"/>
          </a:p>
        </p:txBody>
      </p:sp>
      <p:sp>
        <p:nvSpPr>
          <p:cNvPr id="3" name="Footer Placeholder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3D71F2-7DB6-401E-9AFA-639EDFFE9AA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traight Connector 4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C7B017-8E81-414E-A521-A64D4B60E915}" type="datetimeFigureOut">
              <a:rPr lang="en-US" smtClean="0"/>
              <a:pPr>
                <a:defRPr/>
              </a:pPr>
              <a:t>3/13/2012</a:t>
            </a:fld>
            <a:endParaRPr lang="en-US"/>
          </a:p>
        </p:txBody>
      </p:sp>
      <p:sp>
        <p:nvSpPr>
          <p:cNvPr id="7" name="Footer Placeholder 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A249C7-3F08-4CF0-8BD3-E30EEE3CB8D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5C84A7-2138-4009-98D7-22853AC07336}" type="datetimeFigureOut">
              <a:rPr lang="en-US" smtClean="0"/>
              <a:pPr>
                <a:defRPr/>
              </a:pPr>
              <a:t>3/13/2012</a:t>
            </a:fld>
            <a:endParaRPr lang="en-US"/>
          </a:p>
        </p:txBody>
      </p:sp>
      <p:sp>
        <p:nvSpPr>
          <p:cNvPr id="6" name="Footer Placeholder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77BE17-69E6-4952-9771-C706829DCF0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29" name="Text Placeholder 7"/>
          <p:cNvSpPr>
            <a:spLocks noGrp="1"/>
          </p:cNvSpPr>
          <p:nvPr>
            <p:ph type="body" idx="1"/>
          </p:nvPr>
        </p:nvSpPr>
        <p:spPr bwMode="auto">
          <a:xfrm>
            <a:off x="304800" y="1554163"/>
            <a:ext cx="86868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accent1">
                    <a:shade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F4F3F49-5237-4EF2-8B8A-1345A100F110}" type="datetimeFigureOut">
              <a:rPr lang="en-US" smtClean="0"/>
              <a:pPr>
                <a:defRPr/>
              </a:pPr>
              <a:t>3/13/2012</a:t>
            </a:fld>
            <a:endParaRPr lang="en-US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accent1">
                    <a:shade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accent1">
                    <a:shade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C067AC3-F6DD-4605-86A0-43EF6A71FBB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" name="Title Placeholder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4" r:id="rId2"/>
    <p:sldLayoutId id="2147483685" r:id="rId3"/>
    <p:sldLayoutId id="2147483677" r:id="rId4"/>
    <p:sldLayoutId id="2147483686" r:id="rId5"/>
    <p:sldLayoutId id="2147483678" r:id="rId6"/>
    <p:sldLayoutId id="2147483679" r:id="rId7"/>
    <p:sldLayoutId id="2147483687" r:id="rId8"/>
    <p:sldLayoutId id="2147483680" r:id="rId9"/>
    <p:sldLayoutId id="2147483681" r:id="rId10"/>
    <p:sldLayoutId id="2147483682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3600" kern="1200" cap="all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"/>
        <a:defRPr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"/>
        <a:defRPr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"/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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 2" pitchFamily="18" charset="2"/>
        <a:buChar char=""/>
        <a:defRPr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981200"/>
            <a:ext cx="8458200" cy="1222375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o-RO" b="1" dirty="0">
                <a:solidFill>
                  <a:schemeClr val="tx1"/>
                </a:solidFill>
              </a:rPr>
              <a:t>Plan de acţiune al </a:t>
            </a:r>
            <a:r>
              <a:rPr lang="ro-RO" b="1" dirty="0" smtClean="0">
                <a:solidFill>
                  <a:schemeClr val="tx1"/>
                </a:solidFill>
              </a:rPr>
              <a:t>şcolii</a:t>
            </a:r>
            <a:r>
              <a:rPr lang="en-US" b="1" dirty="0" smtClean="0">
                <a:solidFill>
                  <a:schemeClr val="tx1"/>
                </a:solidFill>
              </a:rPr>
              <a:t/>
            </a:r>
            <a:br>
              <a:rPr lang="en-US" b="1" dirty="0" smtClean="0">
                <a:solidFill>
                  <a:schemeClr val="tx1"/>
                </a:solidFill>
              </a:rPr>
            </a:br>
            <a:r>
              <a:rPr lang="ro-RO" b="1" dirty="0">
                <a:solidFill>
                  <a:schemeClr val="tx1"/>
                </a:solidFill>
              </a:rPr>
              <a:t>2007-2013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fontAlgn="auto">
              <a:spcAft>
                <a:spcPts val="0"/>
              </a:spcAft>
              <a:buFont typeface="Wingdings 2"/>
              <a:buNone/>
              <a:defRPr/>
            </a:pPr>
            <a:endParaRPr lang="en-US" dirty="0"/>
          </a:p>
        </p:txBody>
      </p:sp>
    </p:spTree>
  </p:cSld>
  <p:clrMapOvr>
    <a:masterClrMapping/>
  </p:clrMapOvr>
  <p:transition advTm="1000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o-RO" dirty="0" smtClean="0"/>
              <a:t>Cuprins</a:t>
            </a:r>
            <a:endParaRPr lang="en-US" dirty="0"/>
          </a:p>
        </p:txBody>
      </p:sp>
      <p:sp>
        <p:nvSpPr>
          <p:cNvPr id="819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 2" pitchFamily="18" charset="2"/>
              <a:buNone/>
            </a:pPr>
            <a:r>
              <a:rPr lang="ro-RO" b="1" smtClean="0"/>
              <a:t>Partea 1 -  Contextul</a:t>
            </a:r>
            <a:endParaRPr lang="en-US" b="1" smtClean="0"/>
          </a:p>
          <a:p>
            <a:endParaRPr lang="en-US" smtClean="0"/>
          </a:p>
          <a:p>
            <a:r>
              <a:rPr lang="ro-RO" sz="2800" smtClean="0"/>
              <a:t>Slogan, Misiune şi Viziunea scolii</a:t>
            </a:r>
            <a:endParaRPr lang="en-US" sz="2800" smtClean="0"/>
          </a:p>
          <a:p>
            <a:r>
              <a:rPr lang="ro-RO" sz="2800" smtClean="0"/>
              <a:t>Profilul şcolii</a:t>
            </a:r>
            <a:endParaRPr lang="en-US" sz="2800" smtClean="0"/>
          </a:p>
          <a:p>
            <a:r>
              <a:rPr lang="ro-RO" sz="2800" smtClean="0"/>
              <a:t>Analiza rezultatelor şi evoluţiilor din anul 2009-2010</a:t>
            </a:r>
            <a:endParaRPr lang="en-US" sz="2800" smtClean="0"/>
          </a:p>
          <a:p>
            <a:r>
              <a:rPr lang="ro-RO" sz="2800" smtClean="0"/>
              <a:t>Obiective şi acţiuni regionale şi local</a:t>
            </a:r>
            <a:r>
              <a:rPr lang="en-US" sz="2800" smtClean="0"/>
              <a:t>e</a:t>
            </a:r>
          </a:p>
          <a:p>
            <a:endParaRPr lang="en-US" smtClean="0"/>
          </a:p>
        </p:txBody>
      </p:sp>
    </p:spTree>
  </p:cSld>
  <p:clrMapOvr>
    <a:masterClrMapping/>
  </p:clrMapOvr>
  <p:transition advTm="1000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o-RO" b="1" dirty="0" smtClean="0"/>
              <a:t>Partea a 2-a – Analiza nevoilor</a:t>
            </a:r>
            <a:endParaRPr lang="en-US" b="1" dirty="0" smtClean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554163"/>
            <a:ext cx="5257800" cy="4525962"/>
          </a:xfrm>
        </p:spPr>
        <p:txBody>
          <a:bodyPr>
            <a:normAutofit fontScale="47500" lnSpcReduction="20000"/>
          </a:bodyPr>
          <a:lstStyle/>
          <a:p>
            <a:pPr fontAlgn="auto">
              <a:spcAft>
                <a:spcPts val="0"/>
              </a:spcAft>
              <a:buNone/>
              <a:defRPr/>
            </a:pPr>
            <a:r>
              <a:rPr lang="ro-RO" b="1" dirty="0" smtClean="0"/>
              <a:t>	</a:t>
            </a:r>
            <a:endParaRPr lang="en-US" b="1" dirty="0" smtClean="0"/>
          </a:p>
          <a:p>
            <a:pPr fontAlgn="auto">
              <a:spcAft>
                <a:spcPts val="0"/>
              </a:spcAft>
              <a:buFont typeface="Wingdings 2"/>
              <a:buChar char=""/>
              <a:defRPr/>
            </a:pPr>
            <a:r>
              <a:rPr lang="ro-RO" b="1" i="1" dirty="0" smtClean="0"/>
              <a:t>Analiza mediului extern</a:t>
            </a:r>
            <a:endParaRPr lang="en-US" b="1" i="1" dirty="0" smtClean="0"/>
          </a:p>
          <a:p>
            <a:pPr fontAlgn="auto">
              <a:spcAft>
                <a:spcPts val="0"/>
              </a:spcAft>
              <a:buFont typeface="Wingdings 2"/>
              <a:buChar char=""/>
              <a:defRPr/>
            </a:pPr>
            <a:r>
              <a:rPr lang="ro-RO" dirty="0" smtClean="0"/>
              <a:t>Analiza profilului economic</a:t>
            </a:r>
            <a:endParaRPr lang="en-US" dirty="0" smtClean="0"/>
          </a:p>
          <a:p>
            <a:pPr fontAlgn="auto">
              <a:spcAft>
                <a:spcPts val="0"/>
              </a:spcAft>
              <a:buFont typeface="Wingdings 2"/>
              <a:buChar char=""/>
              <a:defRPr/>
            </a:pPr>
            <a:r>
              <a:rPr lang="ro-RO" dirty="0" smtClean="0"/>
              <a:t>Economia pe sectoar</a:t>
            </a:r>
            <a:r>
              <a:rPr lang="en-US" dirty="0" smtClean="0"/>
              <a:t>e</a:t>
            </a:r>
          </a:p>
          <a:p>
            <a:pPr fontAlgn="auto">
              <a:spcAft>
                <a:spcPts val="0"/>
              </a:spcAft>
              <a:buFont typeface="Wingdings 2"/>
              <a:buChar char=""/>
              <a:defRPr/>
            </a:pPr>
            <a:r>
              <a:rPr lang="ro-RO" dirty="0" smtClean="0"/>
              <a:t>Piaţa muncii</a:t>
            </a:r>
            <a:endParaRPr lang="en-US" dirty="0" smtClean="0"/>
          </a:p>
          <a:p>
            <a:pPr fontAlgn="auto">
              <a:spcAft>
                <a:spcPts val="0"/>
              </a:spcAft>
              <a:buFont typeface="Wingdings 2"/>
              <a:buChar char=""/>
              <a:defRPr/>
            </a:pPr>
            <a:r>
              <a:rPr lang="ro-RO" dirty="0" smtClean="0"/>
              <a:t>Evoluţia populaţiei şcolare</a:t>
            </a:r>
            <a:endParaRPr lang="en-US" dirty="0" smtClean="0"/>
          </a:p>
          <a:p>
            <a:pPr fontAlgn="auto">
              <a:spcAft>
                <a:spcPts val="0"/>
              </a:spcAft>
              <a:buFont typeface="Wingdings 2"/>
              <a:buChar char=""/>
              <a:defRPr/>
            </a:pPr>
            <a:r>
              <a:rPr lang="ro-RO" b="1" dirty="0" smtClean="0"/>
              <a:t>Analiza mediului  intern</a:t>
            </a:r>
            <a:endParaRPr lang="en-US" b="1" dirty="0" smtClean="0"/>
          </a:p>
          <a:p>
            <a:pPr fontAlgn="auto">
              <a:spcAft>
                <a:spcPts val="0"/>
              </a:spcAft>
              <a:buFont typeface="Wingdings 2"/>
              <a:buChar char=""/>
              <a:defRPr/>
            </a:pPr>
            <a:r>
              <a:rPr lang="ro-RO" dirty="0" smtClean="0"/>
              <a:t>Predarea şi învăţarea</a:t>
            </a:r>
            <a:endParaRPr lang="en-US" dirty="0" smtClean="0"/>
          </a:p>
          <a:p>
            <a:pPr fontAlgn="auto">
              <a:spcAft>
                <a:spcPts val="0"/>
              </a:spcAft>
              <a:buFont typeface="Wingdings 2"/>
              <a:buChar char=""/>
              <a:defRPr/>
            </a:pPr>
            <a:r>
              <a:rPr lang="ro-RO" dirty="0" smtClean="0"/>
              <a:t>Materiale şi resurse didactice</a:t>
            </a:r>
            <a:endParaRPr lang="en-US" dirty="0" smtClean="0"/>
          </a:p>
          <a:p>
            <a:pPr fontAlgn="auto">
              <a:spcAft>
                <a:spcPts val="0"/>
              </a:spcAft>
              <a:buFont typeface="Wingdings 2"/>
              <a:buChar char=""/>
              <a:defRPr/>
            </a:pPr>
            <a:r>
              <a:rPr lang="ro-RO" dirty="0" smtClean="0"/>
              <a:t>Rezultatele elevilor</a:t>
            </a:r>
            <a:endParaRPr lang="en-US" dirty="0" smtClean="0"/>
          </a:p>
          <a:p>
            <a:pPr fontAlgn="auto">
              <a:spcAft>
                <a:spcPts val="0"/>
              </a:spcAft>
              <a:buFont typeface="Wingdings 2"/>
              <a:buChar char=""/>
              <a:defRPr/>
            </a:pPr>
            <a:r>
              <a:rPr lang="ro-RO" dirty="0" smtClean="0"/>
              <a:t>Consilierea şi orientarea vocaţională oferită elevilor</a:t>
            </a:r>
            <a:endParaRPr lang="en-US" dirty="0" smtClean="0"/>
          </a:p>
          <a:p>
            <a:pPr fontAlgn="auto">
              <a:spcAft>
                <a:spcPts val="0"/>
              </a:spcAft>
              <a:buFont typeface="Wingdings 2"/>
              <a:buChar char=""/>
              <a:defRPr/>
            </a:pPr>
            <a:r>
              <a:rPr lang="ro-RO" dirty="0" smtClean="0"/>
              <a:t>Analiza portofoliului de produs</a:t>
            </a:r>
            <a:r>
              <a:rPr lang="en-US" dirty="0" smtClean="0"/>
              <a:t>e</a:t>
            </a:r>
          </a:p>
          <a:p>
            <a:pPr fontAlgn="auto">
              <a:spcAft>
                <a:spcPts val="0"/>
              </a:spcAft>
              <a:buFont typeface="Wingdings 2"/>
              <a:buChar char=""/>
              <a:defRPr/>
            </a:pPr>
            <a:r>
              <a:rPr lang="ro-RO" dirty="0" smtClean="0"/>
              <a:t>Asigurarea calităţii</a:t>
            </a:r>
            <a:endParaRPr lang="en-US" dirty="0" smtClean="0"/>
          </a:p>
          <a:p>
            <a:pPr fontAlgn="auto">
              <a:spcAft>
                <a:spcPts val="0"/>
              </a:spcAft>
              <a:buFont typeface="Wingdings 2"/>
              <a:buChar char=""/>
              <a:defRPr/>
            </a:pPr>
            <a:r>
              <a:rPr lang="en-US" dirty="0" smtClean="0"/>
              <a:t>R</a:t>
            </a:r>
            <a:r>
              <a:rPr lang="ro-RO" dirty="0" smtClean="0"/>
              <a:t>esurse fizice şi umane</a:t>
            </a:r>
            <a:endParaRPr lang="en-US" dirty="0" smtClean="0"/>
          </a:p>
          <a:p>
            <a:pPr fontAlgn="auto">
              <a:spcAft>
                <a:spcPts val="0"/>
              </a:spcAft>
              <a:buFont typeface="Wingdings 2"/>
              <a:buChar char=""/>
              <a:defRPr/>
            </a:pPr>
            <a:r>
              <a:rPr lang="ro-RO" dirty="0" smtClean="0"/>
              <a:t>Resurse fizice</a:t>
            </a:r>
            <a:endParaRPr lang="en-US" dirty="0" smtClean="0"/>
          </a:p>
          <a:p>
            <a:pPr fontAlgn="auto">
              <a:spcAft>
                <a:spcPts val="0"/>
              </a:spcAft>
              <a:buFont typeface="Wingdings 2"/>
              <a:buChar char=""/>
              <a:defRPr/>
            </a:pPr>
            <a:r>
              <a:rPr lang="ro-RO" dirty="0" smtClean="0"/>
              <a:t>Resurse umane</a:t>
            </a:r>
            <a:endParaRPr lang="en-US" dirty="0" smtClean="0"/>
          </a:p>
          <a:p>
            <a:pPr fontAlgn="auto">
              <a:spcAft>
                <a:spcPts val="0"/>
              </a:spcAft>
              <a:buFont typeface="Wingdings 2"/>
              <a:buChar char=""/>
              <a:defRPr/>
            </a:pPr>
            <a:r>
              <a:rPr lang="ro-RO" b="1" dirty="0" smtClean="0"/>
              <a:t>Analiza SWOT</a:t>
            </a:r>
            <a:endParaRPr lang="en-US" b="1" dirty="0" smtClean="0"/>
          </a:p>
          <a:p>
            <a:pPr fontAlgn="auto">
              <a:spcAft>
                <a:spcPts val="0"/>
              </a:spcAft>
              <a:buFont typeface="Wingdings 2"/>
              <a:buChar char=""/>
              <a:defRPr/>
            </a:pPr>
            <a:r>
              <a:rPr lang="ro-RO" b="1" dirty="0" smtClean="0"/>
              <a:t>Rezumatul aspectelor principale care necesită dezvoltare</a:t>
            </a:r>
            <a:endParaRPr lang="en-US" b="1" dirty="0" smtClean="0"/>
          </a:p>
          <a:p>
            <a:pPr fontAlgn="auto">
              <a:spcAft>
                <a:spcPts val="0"/>
              </a:spcAft>
              <a:buFont typeface="Wingdings 2"/>
              <a:buChar char=""/>
              <a:defRPr/>
            </a:pPr>
            <a:endParaRPr lang="en-US" dirty="0"/>
          </a:p>
        </p:txBody>
      </p:sp>
      <p:pic>
        <p:nvPicPr>
          <p:cNvPr id="5" name="Imagine 4" descr="gradi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34000" y="1752600"/>
            <a:ext cx="3219450" cy="37338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o-RO" b="1" dirty="0" smtClean="0"/>
              <a:t>Partea a 3-a –Planul operaţional</a:t>
            </a:r>
            <a:r>
              <a:rPr lang="en-US" b="1" dirty="0" smtClean="0"/>
              <a:t/>
            </a:r>
            <a:br>
              <a:rPr lang="en-US" b="1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fontAlgn="auto">
              <a:spcAft>
                <a:spcPts val="0"/>
              </a:spcAft>
              <a:buFont typeface="Wingdings 2"/>
              <a:buNone/>
              <a:defRPr/>
            </a:pPr>
            <a:endParaRPr lang="en-US" dirty="0" smtClean="0"/>
          </a:p>
          <a:p>
            <a:pPr fontAlgn="auto">
              <a:spcAft>
                <a:spcPts val="0"/>
              </a:spcAft>
              <a:buFont typeface="Wingdings 2"/>
              <a:buChar char=""/>
              <a:defRPr/>
            </a:pPr>
            <a:r>
              <a:rPr lang="ro-RO" dirty="0" smtClean="0"/>
              <a:t>Plan de actiune pentru perioada  2007-20013</a:t>
            </a:r>
            <a:endParaRPr lang="en-US" dirty="0" smtClean="0"/>
          </a:p>
          <a:p>
            <a:pPr fontAlgn="auto">
              <a:spcAft>
                <a:spcPts val="0"/>
              </a:spcAft>
              <a:buFont typeface="Wingdings 2"/>
              <a:buChar char=""/>
              <a:defRPr/>
            </a:pPr>
            <a:r>
              <a:rPr lang="ro-RO" dirty="0" smtClean="0"/>
              <a:t>Plan operational pentru anul 20</a:t>
            </a:r>
            <a:r>
              <a:rPr lang="en-US" dirty="0" smtClean="0"/>
              <a:t>10</a:t>
            </a:r>
            <a:r>
              <a:rPr lang="ro-RO" dirty="0" smtClean="0"/>
              <a:t>-201</a:t>
            </a:r>
            <a:r>
              <a:rPr lang="en-US" dirty="0" smtClean="0"/>
              <a:t>1</a:t>
            </a:r>
          </a:p>
          <a:p>
            <a:pPr fontAlgn="auto">
              <a:spcAft>
                <a:spcPts val="0"/>
              </a:spcAft>
              <a:buFont typeface="Wingdings 2"/>
              <a:buChar char=""/>
              <a:defRPr/>
            </a:pPr>
            <a:r>
              <a:rPr lang="ro-RO" dirty="0" smtClean="0"/>
              <a:t>Plan operaţional privind implementarea instrumentelor pentru managementul calitaţii</a:t>
            </a:r>
            <a:endParaRPr lang="en-US" dirty="0" smtClean="0"/>
          </a:p>
          <a:p>
            <a:pPr fontAlgn="auto">
              <a:spcAft>
                <a:spcPts val="0"/>
              </a:spcAft>
              <a:buFont typeface="Wingdings 2"/>
              <a:buChar char=""/>
              <a:defRPr/>
            </a:pPr>
            <a:r>
              <a:rPr lang="ro-RO" dirty="0" smtClean="0"/>
              <a:t>Plan operaţional pentru activităţile de tranziţie de la şcoală la locul de muncă</a:t>
            </a:r>
            <a:endParaRPr lang="en-US" dirty="0" smtClean="0"/>
          </a:p>
          <a:p>
            <a:pPr fontAlgn="auto">
              <a:spcAft>
                <a:spcPts val="0"/>
              </a:spcAft>
              <a:buFont typeface="Wingdings 2"/>
              <a:buChar char=""/>
              <a:defRPr/>
            </a:pPr>
            <a:r>
              <a:rPr lang="ro-RO" dirty="0" smtClean="0"/>
              <a:t>Plan operaţional pentru activităţile de învăţare centrate pe elev</a:t>
            </a:r>
            <a:endParaRPr lang="en-US" dirty="0" smtClean="0"/>
          </a:p>
          <a:p>
            <a:pPr fontAlgn="auto">
              <a:spcAft>
                <a:spcPts val="0"/>
              </a:spcAft>
              <a:buFont typeface="Wingdings 2"/>
              <a:buChar char=""/>
              <a:defRPr/>
            </a:pPr>
            <a:r>
              <a:rPr lang="ro-RO" dirty="0" smtClean="0"/>
              <a:t>Plan operaţional pentru reţelele interne de colaborare </a:t>
            </a:r>
            <a:endParaRPr lang="en-US" dirty="0" smtClean="0"/>
          </a:p>
          <a:p>
            <a:pPr fontAlgn="auto">
              <a:spcAft>
                <a:spcPts val="0"/>
              </a:spcAft>
              <a:buFont typeface="Wingdings 2"/>
              <a:buChar char=""/>
              <a:defRPr/>
            </a:pPr>
            <a:r>
              <a:rPr lang="ro-RO" dirty="0" smtClean="0"/>
              <a:t>Plan operaţional pentru reţelele de colaborare între şcoli la nivel extern</a:t>
            </a:r>
            <a:endParaRPr lang="en-US" dirty="0" smtClean="0"/>
          </a:p>
          <a:p>
            <a:pPr fontAlgn="auto">
              <a:spcAft>
                <a:spcPts val="0"/>
              </a:spcAft>
              <a:buFont typeface="Wingdings 2"/>
              <a:buChar char=""/>
              <a:defRPr/>
            </a:pPr>
            <a:r>
              <a:rPr lang="ro-RO" dirty="0" smtClean="0"/>
              <a:t>Plan operaţional pentru activităţile de dezvoltare a managementului şcolar </a:t>
            </a:r>
            <a:endParaRPr lang="en-US" dirty="0" smtClean="0"/>
          </a:p>
          <a:p>
            <a:pPr fontAlgn="auto">
              <a:spcAft>
                <a:spcPts val="0"/>
              </a:spcAft>
              <a:buFont typeface="Wingdings 2"/>
              <a:buChar char=""/>
              <a:defRPr/>
            </a:pPr>
            <a:r>
              <a:rPr lang="ro-RO" dirty="0" smtClean="0"/>
              <a:t>Planul de şcolarizare pentru anul 2011-2012-proiect. </a:t>
            </a:r>
            <a:endParaRPr lang="en-US" dirty="0" smtClean="0"/>
          </a:p>
          <a:p>
            <a:pPr fontAlgn="auto">
              <a:spcAft>
                <a:spcPts val="0"/>
              </a:spcAft>
              <a:buFont typeface="Wingdings 2"/>
              <a:buChar char=""/>
              <a:defRPr/>
            </a:pPr>
            <a:r>
              <a:rPr lang="ro-RO" dirty="0" smtClean="0"/>
              <a:t>Planul de dezvoltare profesională a personalului </a:t>
            </a:r>
            <a:endParaRPr lang="en-US" dirty="0" smtClean="0"/>
          </a:p>
          <a:p>
            <a:pPr fontAlgn="auto">
              <a:spcAft>
                <a:spcPts val="0"/>
              </a:spcAft>
              <a:buFont typeface="Wingdings 2"/>
              <a:buChar char=""/>
              <a:defRPr/>
            </a:pPr>
            <a:r>
              <a:rPr lang="ro-RO" dirty="0" smtClean="0"/>
              <a:t>Finanţarea planului</a:t>
            </a:r>
            <a:endParaRPr lang="en-US" dirty="0" smtClean="0"/>
          </a:p>
          <a:p>
            <a:pPr fontAlgn="auto">
              <a:spcAft>
                <a:spcPts val="0"/>
              </a:spcAft>
              <a:buFont typeface="Wingdings 2"/>
              <a:buChar char=""/>
              <a:defRPr/>
            </a:pPr>
            <a:endParaRPr lang="en-US" dirty="0"/>
          </a:p>
        </p:txBody>
      </p:sp>
    </p:spTree>
  </p:cSld>
  <p:clrMapOvr>
    <a:masterClrMapping/>
  </p:clrMapOvr>
  <p:transition advTm="1000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o-RO" b="1" dirty="0" smtClean="0"/>
              <a:t>Slogan  - </a:t>
            </a:r>
            <a:r>
              <a:rPr lang="ro-RO" dirty="0" smtClean="0"/>
              <a:t>Mereu dinamici</a:t>
            </a:r>
            <a:endParaRPr lang="en-US" dirty="0" smtClean="0"/>
          </a:p>
          <a:p>
            <a:r>
              <a:rPr lang="ro-RO" b="1" dirty="0" smtClean="0"/>
              <a:t>Misiune – </a:t>
            </a:r>
            <a:r>
              <a:rPr lang="ro-RO" dirty="0" smtClean="0"/>
              <a:t>Formarea tinerilor pentru muncă şi viaţă în context european</a:t>
            </a:r>
            <a:endParaRPr lang="en-US" dirty="0" smtClean="0"/>
          </a:p>
          <a:p>
            <a:r>
              <a:rPr lang="ro-RO" b="1" dirty="0" smtClean="0"/>
              <a:t>Viziune – </a:t>
            </a:r>
            <a:r>
              <a:rPr lang="ro-RO" dirty="0" smtClean="0"/>
              <a:t>Liceul</a:t>
            </a:r>
            <a:r>
              <a:rPr lang="en-US" dirty="0" smtClean="0"/>
              <a:t> </a:t>
            </a:r>
            <a:r>
              <a:rPr lang="ro-RO" dirty="0" smtClean="0"/>
              <a:t>işi propune, ca printr-o imbinare echilibrata a tradiţiei cu inovaţia, sa formeze o personalitate armonioasa, creativ - pragmatica de succes, atasata valorilor nationale si europene    </a:t>
            </a:r>
            <a:endParaRPr lang="en-US" dirty="0" smtClean="0"/>
          </a:p>
          <a:p>
            <a:endParaRPr lang="en-US" dirty="0" smtClean="0"/>
          </a:p>
        </p:txBody>
      </p:sp>
    </p:spTree>
  </p:cSld>
  <p:clrMapOvr>
    <a:masterClrMapping/>
  </p:clrMapOvr>
  <p:transition advTm="10000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o-RO" sz="2400" b="1" dirty="0" smtClean="0"/>
              <a:t>Partea a 4-a – Consultare, monitorizare şi evaluare</a:t>
            </a:r>
            <a:r>
              <a:rPr lang="en-US" sz="2400" b="1" dirty="0" smtClean="0"/>
              <a:t/>
            </a:r>
            <a:br>
              <a:rPr lang="en-US" sz="2400" b="1" dirty="0" smtClean="0"/>
            </a:b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554163"/>
            <a:ext cx="6858000" cy="4525962"/>
          </a:xfrm>
        </p:spPr>
        <p:txBody>
          <a:bodyPr>
            <a:normAutofit fontScale="47500" lnSpcReduction="20000"/>
          </a:bodyPr>
          <a:lstStyle/>
          <a:p>
            <a:pPr fontAlgn="auto">
              <a:spcAft>
                <a:spcPts val="0"/>
              </a:spcAft>
              <a:buNone/>
              <a:defRPr/>
            </a:pPr>
            <a:r>
              <a:rPr lang="ro-RO" dirty="0" smtClean="0"/>
              <a:t> </a:t>
            </a:r>
            <a:endParaRPr lang="en-US" dirty="0" smtClean="0"/>
          </a:p>
          <a:p>
            <a:pPr fontAlgn="auto">
              <a:spcAft>
                <a:spcPts val="0"/>
              </a:spcAft>
              <a:buFont typeface="Wingdings 2"/>
              <a:buChar char=""/>
              <a:defRPr/>
            </a:pPr>
            <a:r>
              <a:rPr lang="ro-RO" dirty="0" smtClean="0"/>
              <a:t>Consultare, monitorizare şi evaluare</a:t>
            </a:r>
            <a:endParaRPr lang="en-US" dirty="0" smtClean="0"/>
          </a:p>
          <a:p>
            <a:pPr fontAlgn="auto">
              <a:spcAft>
                <a:spcPts val="0"/>
              </a:spcAft>
              <a:buFont typeface="Wingdings 2"/>
              <a:buChar char=""/>
              <a:defRPr/>
            </a:pPr>
            <a:r>
              <a:rPr lang="ro-RO" dirty="0" smtClean="0"/>
              <a:t>Glosar</a:t>
            </a:r>
            <a:endParaRPr lang="en-US" dirty="0" smtClean="0"/>
          </a:p>
          <a:p>
            <a:pPr fontAlgn="auto">
              <a:spcAft>
                <a:spcPts val="0"/>
              </a:spcAft>
              <a:buFont typeface="Wingdings 2"/>
              <a:buChar char=""/>
              <a:defRPr/>
            </a:pPr>
            <a:endParaRPr lang="en-US" dirty="0" smtClean="0"/>
          </a:p>
          <a:p>
            <a:pPr fontAlgn="auto">
              <a:spcAft>
                <a:spcPts val="0"/>
              </a:spcAft>
              <a:buFont typeface="Wingdings 2"/>
              <a:buChar char=""/>
              <a:defRPr/>
            </a:pPr>
            <a:endParaRPr lang="en-US" dirty="0" smtClean="0"/>
          </a:p>
          <a:p>
            <a:pPr fontAlgn="auto">
              <a:spcAft>
                <a:spcPts val="0"/>
              </a:spcAft>
              <a:buFont typeface="Wingdings 2"/>
              <a:buChar char=""/>
              <a:defRPr/>
            </a:pPr>
            <a:r>
              <a:rPr lang="ro-RO" b="1" dirty="0" smtClean="0"/>
              <a:t>ANEXE</a:t>
            </a:r>
            <a:endParaRPr lang="en-US" dirty="0" smtClean="0"/>
          </a:p>
          <a:p>
            <a:pPr fontAlgn="auto">
              <a:spcAft>
                <a:spcPts val="0"/>
              </a:spcAft>
              <a:buFont typeface="Wingdings 2"/>
              <a:buChar char=""/>
              <a:defRPr/>
            </a:pPr>
            <a:r>
              <a:rPr lang="ro-RO" b="1" dirty="0" smtClean="0"/>
              <a:t> </a:t>
            </a:r>
            <a:endParaRPr lang="en-US" dirty="0" smtClean="0"/>
          </a:p>
          <a:p>
            <a:pPr fontAlgn="auto">
              <a:spcAft>
                <a:spcPts val="0"/>
              </a:spcAft>
              <a:buFont typeface="Wingdings 2"/>
              <a:buChar char=""/>
              <a:defRPr/>
            </a:pPr>
            <a:r>
              <a:rPr lang="ro-RO" dirty="0" smtClean="0"/>
              <a:t>Anexa 1- Plan şcolarizare – 2010-2011</a:t>
            </a:r>
            <a:endParaRPr lang="en-US" dirty="0" smtClean="0"/>
          </a:p>
          <a:p>
            <a:pPr fontAlgn="auto">
              <a:spcAft>
                <a:spcPts val="0"/>
              </a:spcAft>
              <a:buFont typeface="Wingdings 2"/>
              <a:buChar char=""/>
              <a:defRPr/>
            </a:pPr>
            <a:r>
              <a:rPr lang="ro-RO" dirty="0" smtClean="0"/>
              <a:t>Anexa 2- Rezultatele elevilor pe medii la examenele de absolvire</a:t>
            </a:r>
            <a:endParaRPr lang="en-US" dirty="0" smtClean="0"/>
          </a:p>
          <a:p>
            <a:pPr fontAlgn="auto">
              <a:spcAft>
                <a:spcPts val="0"/>
              </a:spcAft>
              <a:buFont typeface="Wingdings 2"/>
              <a:buChar char=""/>
              <a:defRPr/>
            </a:pPr>
            <a:r>
              <a:rPr lang="ro-RO" dirty="0" smtClean="0"/>
              <a:t>Anexa 3- Rezultatele elevilor la concursuri şcolare</a:t>
            </a:r>
            <a:endParaRPr lang="en-US" dirty="0" smtClean="0"/>
          </a:p>
          <a:p>
            <a:pPr fontAlgn="auto">
              <a:spcAft>
                <a:spcPts val="0"/>
              </a:spcAft>
              <a:buFont typeface="Wingdings 2"/>
              <a:buChar char=""/>
              <a:defRPr/>
            </a:pPr>
            <a:r>
              <a:rPr lang="ro-RO" dirty="0" smtClean="0"/>
              <a:t>Anexa 4- Harta partenriatelor cu  agenţii economici</a:t>
            </a:r>
            <a:endParaRPr lang="en-US" dirty="0" smtClean="0"/>
          </a:p>
          <a:p>
            <a:pPr fontAlgn="auto">
              <a:spcAft>
                <a:spcPts val="0"/>
              </a:spcAft>
              <a:buFont typeface="Wingdings 2"/>
              <a:buChar char=""/>
              <a:defRPr/>
            </a:pPr>
            <a:r>
              <a:rPr lang="ro-RO" dirty="0" smtClean="0"/>
              <a:t>Anexa </a:t>
            </a:r>
            <a:r>
              <a:rPr lang="en-US" dirty="0" smtClean="0"/>
              <a:t>5</a:t>
            </a:r>
            <a:r>
              <a:rPr lang="ro-RO" dirty="0" smtClean="0"/>
              <a:t>- Lista agenţilor economici parteneri</a:t>
            </a:r>
            <a:endParaRPr lang="en-US" dirty="0" smtClean="0"/>
          </a:p>
          <a:p>
            <a:pPr fontAlgn="auto">
              <a:spcAft>
                <a:spcPts val="0"/>
              </a:spcAft>
              <a:buFont typeface="Wingdings 2"/>
              <a:buChar char=""/>
              <a:defRPr/>
            </a:pPr>
            <a:r>
              <a:rPr lang="ro-RO" dirty="0" smtClean="0"/>
              <a:t>Anexa </a:t>
            </a:r>
            <a:r>
              <a:rPr lang="en-US" dirty="0" smtClean="0"/>
              <a:t>6</a:t>
            </a:r>
            <a:r>
              <a:rPr lang="ro-RO" dirty="0" smtClean="0"/>
              <a:t>- Disciplinele şi tipul de opţional parcurse în anul şcolar 2010-2011</a:t>
            </a:r>
            <a:endParaRPr lang="en-US" dirty="0" smtClean="0"/>
          </a:p>
          <a:p>
            <a:pPr fontAlgn="auto">
              <a:spcAft>
                <a:spcPts val="0"/>
              </a:spcAft>
              <a:buFont typeface="Wingdings 2"/>
              <a:buChar char=""/>
              <a:defRPr/>
            </a:pPr>
            <a:r>
              <a:rPr lang="ro-RO" dirty="0" smtClean="0"/>
              <a:t>Anexa </a:t>
            </a:r>
            <a:r>
              <a:rPr lang="en-US" dirty="0" smtClean="0"/>
              <a:t>7</a:t>
            </a:r>
            <a:r>
              <a:rPr lang="ro-RO" dirty="0" smtClean="0"/>
              <a:t>- Acţiunile cu caracter extraşcolar, culturale, sportive</a:t>
            </a:r>
            <a:endParaRPr lang="en-US" dirty="0" smtClean="0"/>
          </a:p>
          <a:p>
            <a:pPr fontAlgn="auto">
              <a:spcAft>
                <a:spcPts val="0"/>
              </a:spcAft>
              <a:buFont typeface="Wingdings 2"/>
              <a:buChar char=""/>
              <a:defRPr/>
            </a:pPr>
            <a:r>
              <a:rPr lang="ro-RO" dirty="0" smtClean="0"/>
              <a:t>Anexa </a:t>
            </a:r>
            <a:r>
              <a:rPr lang="en-US" dirty="0" smtClean="0"/>
              <a:t>8</a:t>
            </a:r>
            <a:r>
              <a:rPr lang="ro-RO" dirty="0" smtClean="0"/>
              <a:t>- Dezvoltarea IPT pe domenii în perioda 2009-2010</a:t>
            </a:r>
            <a:endParaRPr lang="en-US" dirty="0" smtClean="0"/>
          </a:p>
          <a:p>
            <a:pPr fontAlgn="auto">
              <a:spcAft>
                <a:spcPts val="0"/>
              </a:spcAft>
              <a:buFont typeface="Wingdings 2"/>
              <a:buChar char=""/>
              <a:defRPr/>
            </a:pPr>
            <a:r>
              <a:rPr lang="ro-RO" dirty="0" smtClean="0"/>
              <a:t>Anexa </a:t>
            </a:r>
            <a:r>
              <a:rPr lang="en-US" dirty="0" smtClean="0"/>
              <a:t>9</a:t>
            </a:r>
            <a:r>
              <a:rPr lang="ro-RO" dirty="0" smtClean="0"/>
              <a:t>- Organigrama instituției </a:t>
            </a:r>
            <a:endParaRPr lang="en-US" dirty="0" smtClean="0"/>
          </a:p>
          <a:p>
            <a:pPr fontAlgn="auto">
              <a:spcAft>
                <a:spcPts val="0"/>
              </a:spcAft>
              <a:buFont typeface="Wingdings 2"/>
              <a:buChar char=""/>
              <a:defRPr/>
            </a:pPr>
            <a:r>
              <a:rPr lang="ro-RO" dirty="0" smtClean="0"/>
              <a:t>Anexa </a:t>
            </a:r>
            <a:r>
              <a:rPr lang="en-US" dirty="0" smtClean="0"/>
              <a:t>10</a:t>
            </a:r>
            <a:r>
              <a:rPr lang="ro-RO" dirty="0" smtClean="0"/>
              <a:t>- Atribuţii CA, fișe post șefi de catedră</a:t>
            </a:r>
            <a:endParaRPr lang="en-US" dirty="0" smtClean="0"/>
          </a:p>
          <a:p>
            <a:pPr fontAlgn="auto">
              <a:spcAft>
                <a:spcPts val="0"/>
              </a:spcAft>
              <a:buFont typeface="Wingdings 2"/>
              <a:buChar char=""/>
              <a:defRPr/>
            </a:pPr>
            <a:endParaRPr lang="en-US" dirty="0"/>
          </a:p>
        </p:txBody>
      </p:sp>
      <p:pic>
        <p:nvPicPr>
          <p:cNvPr id="11269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62800" y="1219200"/>
            <a:ext cx="16256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rek">
  <a:themeElements>
    <a:clrScheme name="Trek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Trek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Trek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Trek">
    <a:dk1>
      <a:sysClr val="windowText" lastClr="000000"/>
    </a:dk1>
    <a:lt1>
      <a:sysClr val="window" lastClr="FFFFFF"/>
    </a:lt1>
    <a:dk2>
      <a:srgbClr val="4E3B30"/>
    </a:dk2>
    <a:lt2>
      <a:srgbClr val="FBEEC9"/>
    </a:lt2>
    <a:accent1>
      <a:srgbClr val="F0A22E"/>
    </a:accent1>
    <a:accent2>
      <a:srgbClr val="A5644E"/>
    </a:accent2>
    <a:accent3>
      <a:srgbClr val="B58B80"/>
    </a:accent3>
    <a:accent4>
      <a:srgbClr val="C3986D"/>
    </a:accent4>
    <a:accent5>
      <a:srgbClr val="A19574"/>
    </a:accent5>
    <a:accent6>
      <a:srgbClr val="C17529"/>
    </a:accent6>
    <a:hlink>
      <a:srgbClr val="AD1F1F"/>
    </a:hlink>
    <a:folHlink>
      <a:srgbClr val="FFC42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355</TotalTime>
  <Words>186</Words>
  <Application>Microsoft Office PowerPoint</Application>
  <PresentationFormat>On-screen Show (4:3)</PresentationFormat>
  <Paragraphs>61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Trek</vt:lpstr>
      <vt:lpstr>Plan de acţiune al şcolii 2007-2013 </vt:lpstr>
      <vt:lpstr>Cuprins</vt:lpstr>
      <vt:lpstr>Partea a 2-a – Analiza nevoilor</vt:lpstr>
      <vt:lpstr>Partea a 3-a –Planul operaţional </vt:lpstr>
      <vt:lpstr>Slide 5</vt:lpstr>
      <vt:lpstr>Partea a 4-a – Consultare, monitorizare şi evaluare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Plan de acţiune al şcolii 2007-2013</dc:title>
  <dc:creator>marius</dc:creator>
  <cp:lastModifiedBy>Florentina</cp:lastModifiedBy>
  <cp:revision>43</cp:revision>
  <dcterms:created xsi:type="dcterms:W3CDTF">2010-12-01T18:36:19Z</dcterms:created>
  <dcterms:modified xsi:type="dcterms:W3CDTF">2012-03-13T19:50:50Z</dcterms:modified>
</cp:coreProperties>
</file>